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259" r:id="rId3"/>
    <p:sldId id="256" r:id="rId4"/>
    <p:sldId id="257" r:id="rId5"/>
    <p:sldId id="258" r:id="rId6"/>
    <p:sldId id="261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5620"/>
    <p:restoredTop sz="94660"/>
  </p:normalViewPr>
  <p:slideViewPr>
    <p:cSldViewPr>
      <p:cViewPr varScale="1">
        <p:scale>
          <a:sx n="73" d="100"/>
          <a:sy n="73" d="100"/>
        </p:scale>
        <p:origin x="-1062" y="-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01.03.2016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01.03.2016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01.03.2016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01.03.2016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01.03.2016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01.03.2016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01.03.2016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218258"/>
          </a:xfrm>
        </p:spPr>
        <p:txBody>
          <a:bodyPr>
            <a:normAutofit fontScale="90000"/>
          </a:bodyPr>
          <a:lstStyle/>
          <a:p>
            <a:pPr algn="l"/>
            <a:r>
              <a:rPr lang="ru-RU" b="1" i="1" dirty="0" smtClean="0"/>
              <a:t/>
            </a:r>
            <a:br>
              <a:rPr lang="ru-RU" b="1" i="1" dirty="0" smtClean="0"/>
            </a:br>
            <a:r>
              <a:rPr lang="ru-RU" b="1" i="1" dirty="0" smtClean="0"/>
              <a:t/>
            </a:r>
            <a:br>
              <a:rPr lang="ru-RU" b="1" i="1" dirty="0" smtClean="0"/>
            </a:br>
            <a:r>
              <a:rPr lang="ru-RU" b="1" i="1" dirty="0"/>
              <a:t/>
            </a:r>
            <a:br>
              <a:rPr lang="ru-RU" b="1" i="1" dirty="0"/>
            </a:br>
            <a:r>
              <a:rPr lang="ru-RU" b="1" i="1" dirty="0" smtClean="0"/>
              <a:t/>
            </a:r>
            <a:br>
              <a:rPr lang="ru-RU" b="1" i="1" dirty="0" smtClean="0"/>
            </a:br>
            <a:r>
              <a:rPr lang="ru-RU" b="1" i="1" dirty="0"/>
              <a:t/>
            </a:r>
            <a:br>
              <a:rPr lang="ru-RU" b="1" i="1" dirty="0"/>
            </a:br>
            <a:r>
              <a:rPr lang="ru-RU" sz="6700" b="1" i="1" dirty="0" smtClean="0"/>
              <a:t>Волшебные камни</a:t>
            </a:r>
            <a:endParaRPr lang="ru-RU" sz="6700" b="1" i="1" dirty="0"/>
          </a:p>
        </p:txBody>
      </p:sp>
    </p:spTree>
    <p:extLst>
      <p:ext uri="{BB962C8B-B14F-4D97-AF65-F5344CB8AC3E}">
        <p14:creationId xmlns:p14="http://schemas.microsoft.com/office/powerpoint/2010/main" xmlns="" val="24390470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1475656" y="620688"/>
            <a:ext cx="464064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 smtClean="0">
                <a:solidFill>
                  <a:srgbClr val="002060"/>
                </a:solidFill>
              </a:rPr>
              <a:t>Создание </a:t>
            </a:r>
            <a:r>
              <a:rPr lang="ru-RU" sz="2400" b="1" i="1" dirty="0">
                <a:solidFill>
                  <a:srgbClr val="002060"/>
                </a:solidFill>
              </a:rPr>
              <a:t>каменных </a:t>
            </a:r>
            <a:r>
              <a:rPr lang="ru-RU" sz="2400" b="1" i="1" dirty="0" smtClean="0">
                <a:solidFill>
                  <a:srgbClr val="002060"/>
                </a:solidFill>
              </a:rPr>
              <a:t>картин </a:t>
            </a:r>
            <a:endParaRPr lang="ru-RU" sz="2400" b="1" i="1" dirty="0">
              <a:solidFill>
                <a:srgbClr val="002060"/>
              </a:solidFill>
            </a:endParaRPr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2" y="1268760"/>
            <a:ext cx="3472681" cy="2482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 descr="F:\камни\IMG0010A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064" y="1340768"/>
            <a:ext cx="3744416" cy="2376264"/>
          </a:xfrm>
          <a:prstGeom prst="rect">
            <a:avLst/>
          </a:prstGeom>
          <a:noFill/>
        </p:spPr>
      </p:pic>
      <p:pic>
        <p:nvPicPr>
          <p:cNvPr id="3075" name="Picture 3" descr="F:\камни\IMG0009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4014192"/>
            <a:ext cx="3816424" cy="243914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49479337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115616" y="836712"/>
            <a:ext cx="574238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/>
              <a:t>Совместная деятельность  взрослого и детей осуществляется с учетом интеграции образовательных областей.</a:t>
            </a: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560" y="2799928"/>
            <a:ext cx="2448272" cy="2122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5588241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F:\камни\CIMG359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3789040"/>
            <a:ext cx="3707904" cy="2592288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539552" y="620688"/>
            <a:ext cx="806489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 </a:t>
            </a:r>
            <a:r>
              <a:rPr lang="ru-RU" sz="2400" b="1" i="1" dirty="0"/>
              <a:t>Игра с камешками – применима для индивидуальной и групповой арт-терапии. Снятие усталости, напряжения, разрешения негативных эмоциональных переживаний. Способствует активному развитию познавательной сферы, задействованы все психические процессы: память, внимание, восприятие, воображение, делая умозаключения, активно включается мыслительная деятельность.</a:t>
            </a:r>
          </a:p>
        </p:txBody>
      </p:sp>
      <p:pic>
        <p:nvPicPr>
          <p:cNvPr id="1028" name="Picture 4" descr="F:\камни\IMG0003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0072" y="3814304"/>
            <a:ext cx="3275856" cy="256702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4282362158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650306"/>
          </a:xfrm>
        </p:spPr>
        <p:txBody>
          <a:bodyPr>
            <a:normAutofit/>
          </a:bodyPr>
          <a:lstStyle/>
          <a:p>
            <a:r>
              <a:rPr lang="ru-RU" b="1" i="1" dirty="0"/>
              <a:t> </a:t>
            </a:r>
            <a:r>
              <a:rPr lang="ru-RU" sz="2700" b="1" i="1" dirty="0"/>
              <a:t>А лучший отдых – это в горах. Там спокойно, тепло и уютно. Это то место, где можно отдохнуть душой, восстановить утраченные силы, запастись положительной энергией.</a:t>
            </a:r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9592" y="2852936"/>
            <a:ext cx="3570089" cy="28774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64088" y="3284984"/>
            <a:ext cx="3238177" cy="24454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0762303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77" y="-1711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0163" y="0"/>
            <a:ext cx="920591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993" y="332656"/>
            <a:ext cx="8229600" cy="4882554"/>
          </a:xfrm>
        </p:spPr>
        <p:txBody>
          <a:bodyPr>
            <a:normAutofit/>
          </a:bodyPr>
          <a:lstStyle/>
          <a:p>
            <a:r>
              <a:rPr lang="ru-RU" b="1" i="1" dirty="0" smtClean="0">
                <a:solidFill>
                  <a:schemeClr val="bg1"/>
                </a:solidFill>
              </a:rPr>
              <a:t>Для </a:t>
            </a:r>
            <a:r>
              <a:rPr lang="ru-RU" b="1" i="1" dirty="0">
                <a:solidFill>
                  <a:schemeClr val="bg1"/>
                </a:solidFill>
              </a:rPr>
              <a:t>всех камень синоним чего-то крепкого, нерушимого, защищаемого!</a:t>
            </a:r>
          </a:p>
        </p:txBody>
      </p:sp>
    </p:spTree>
    <p:extLst>
      <p:ext uri="{BB962C8B-B14F-4D97-AF65-F5344CB8AC3E}">
        <p14:creationId xmlns:p14="http://schemas.microsoft.com/office/powerpoint/2010/main" xmlns="" val="38060669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 descr="https://im2-tub-ru.yandex.net/i?id=169db28dbb4f55860a302dc00c864f4f&amp;n=33&amp;h=215&amp;w=286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398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4582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434282"/>
          </a:xfrm>
        </p:spPr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chemeClr val="accent5">
                    <a:lumMod val="50000"/>
                  </a:schemeClr>
                </a:solidFill>
              </a:rPr>
              <a:t/>
            </a:r>
            <a:br>
              <a:rPr lang="ru-RU" b="1" i="1" dirty="0" smtClean="0">
                <a:solidFill>
                  <a:schemeClr val="accent5">
                    <a:lumMod val="50000"/>
                  </a:schemeClr>
                </a:solidFill>
              </a:rPr>
            </a:br>
            <a:r>
              <a:rPr lang="ru-RU" b="1" i="1" dirty="0" smtClean="0">
                <a:solidFill>
                  <a:schemeClr val="accent5">
                    <a:lumMod val="50000"/>
                  </a:schemeClr>
                </a:solidFill>
              </a:rPr>
              <a:t>Натуральные камни – это не просто красиво, но еще и целебно!</a:t>
            </a:r>
            <a:br>
              <a:rPr lang="ru-RU" b="1" i="1" dirty="0" smtClean="0">
                <a:solidFill>
                  <a:schemeClr val="accent5">
                    <a:lumMod val="50000"/>
                  </a:schemeClr>
                </a:solidFill>
              </a:rPr>
            </a:br>
            <a:r>
              <a:rPr lang="ru-RU" b="1" i="1" dirty="0" smtClean="0">
                <a:solidFill>
                  <a:schemeClr val="accent5">
                    <a:lumMod val="50000"/>
                  </a:schemeClr>
                </a:solidFill>
              </a:rPr>
              <a:t>…От персидского «</a:t>
            </a:r>
            <a:r>
              <a:rPr lang="ru-RU" b="1" i="1" dirty="0" err="1" smtClean="0">
                <a:solidFill>
                  <a:schemeClr val="accent5">
                    <a:lumMod val="50000"/>
                  </a:schemeClr>
                </a:solidFill>
              </a:rPr>
              <a:t>фирюза</a:t>
            </a:r>
            <a:r>
              <a:rPr lang="ru-RU" b="1" i="1" dirty="0" smtClean="0">
                <a:solidFill>
                  <a:schemeClr val="accent5">
                    <a:lumMod val="50000"/>
                  </a:schemeClr>
                </a:solidFill>
              </a:rPr>
              <a:t>», что означает, камень счастья.</a:t>
            </a:r>
            <a:br>
              <a:rPr lang="ru-RU" b="1" i="1" dirty="0" smtClean="0">
                <a:solidFill>
                  <a:schemeClr val="accent5">
                    <a:lumMod val="50000"/>
                  </a:schemeClr>
                </a:solidFill>
              </a:rPr>
            </a:br>
            <a:r>
              <a:rPr lang="ru-RU" b="1" i="1" dirty="0" smtClean="0">
                <a:solidFill>
                  <a:schemeClr val="accent5">
                    <a:lumMod val="50000"/>
                  </a:schemeClr>
                </a:solidFill>
              </a:rPr>
              <a:t/>
            </a:r>
            <a:br>
              <a:rPr lang="ru-RU" b="1" i="1" dirty="0" smtClean="0">
                <a:solidFill>
                  <a:schemeClr val="accent5">
                    <a:lumMod val="50000"/>
                  </a:schemeClr>
                </a:solidFill>
              </a:rPr>
            </a:br>
            <a:endParaRPr lang="ru-RU" b="1" i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24128" y="2594024"/>
            <a:ext cx="2932509" cy="2236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2564904"/>
            <a:ext cx="3060700" cy="2236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27784" y="4149080"/>
            <a:ext cx="3256657" cy="216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27248863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https://im2-tub-ru.yandex.net/i?id=169db28dbb4f55860a302dc00c864f4f&amp;n=33&amp;h=215&amp;w=286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601" y="0"/>
            <a:ext cx="9215437" cy="692363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692697"/>
            <a:ext cx="7772400" cy="1296143"/>
          </a:xfrm>
        </p:spPr>
        <p:txBody>
          <a:bodyPr/>
          <a:lstStyle/>
          <a:p>
            <a:endParaRPr lang="ru-RU" i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4255" y="1167"/>
            <a:ext cx="9215437" cy="69236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67544" y="692696"/>
            <a:ext cx="8208912" cy="5328592"/>
          </a:xfrm>
        </p:spPr>
        <p:txBody>
          <a:bodyPr>
            <a:normAutofit fontScale="70000" lnSpcReduction="20000"/>
          </a:bodyPr>
          <a:lstStyle/>
          <a:p>
            <a:r>
              <a:rPr lang="ru-RU" sz="5100" b="1" dirty="0">
                <a:solidFill>
                  <a:schemeClr val="accent5">
                    <a:lumMod val="50000"/>
                  </a:schemeClr>
                </a:solidFill>
              </a:rPr>
              <a:t>Актуальность :</a:t>
            </a:r>
          </a:p>
          <a:p>
            <a:pPr algn="l"/>
            <a:r>
              <a:rPr lang="ru-RU" b="1" dirty="0">
                <a:solidFill>
                  <a:schemeClr val="accent5">
                    <a:lumMod val="50000"/>
                  </a:schemeClr>
                </a:solidFill>
              </a:rPr>
              <a:t>Живя в стране богатой полезными ископаемыми, у детей нет знаний  </a:t>
            </a: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</a:rPr>
              <a:t>об </a:t>
            </a:r>
            <a:r>
              <a:rPr lang="ru-RU" b="1" dirty="0">
                <a:solidFill>
                  <a:schemeClr val="accent5">
                    <a:lumMod val="50000"/>
                  </a:schemeClr>
                </a:solidFill>
              </a:rPr>
              <a:t>окружающих нас камнях и минералах. Знакомство </a:t>
            </a: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</a:rPr>
              <a:t>детей с </a:t>
            </a:r>
            <a:r>
              <a:rPr lang="ru-RU" b="1" dirty="0">
                <a:solidFill>
                  <a:schemeClr val="accent5">
                    <a:lumMod val="50000"/>
                  </a:schemeClr>
                </a:solidFill>
              </a:rPr>
              <a:t>разнообразием камней помогает ближе  познакомиться с </a:t>
            </a: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</a:rPr>
              <a:t>природой России</a:t>
            </a:r>
            <a:r>
              <a:rPr lang="ru-RU" b="1" dirty="0">
                <a:solidFill>
                  <a:schemeClr val="accent5">
                    <a:lumMod val="50000"/>
                  </a:schemeClr>
                </a:solidFill>
              </a:rPr>
              <a:t>.</a:t>
            </a:r>
          </a:p>
          <a:p>
            <a:pPr algn="l"/>
            <a:r>
              <a:rPr lang="ru-RU" b="1" dirty="0">
                <a:solidFill>
                  <a:schemeClr val="accent5">
                    <a:lumMod val="50000"/>
                  </a:schemeClr>
                </a:solidFill>
              </a:rPr>
              <a:t>Непосредственное  общение с камнями оказывает большое влияние </a:t>
            </a: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</a:rPr>
              <a:t>на </a:t>
            </a:r>
            <a:r>
              <a:rPr lang="ru-RU" b="1" dirty="0">
                <a:solidFill>
                  <a:schemeClr val="accent5">
                    <a:lumMod val="50000"/>
                  </a:schemeClr>
                </a:solidFill>
              </a:rPr>
              <a:t>формирование нравственных чувств у ребенка, способствует </a:t>
            </a:r>
          </a:p>
          <a:p>
            <a:pPr algn="l"/>
            <a:r>
              <a:rPr lang="ru-RU" b="1" dirty="0">
                <a:solidFill>
                  <a:schemeClr val="accent5">
                    <a:lumMod val="50000"/>
                  </a:schemeClr>
                </a:solidFill>
              </a:rPr>
              <a:t>Формированию активного словаря, развивает воображение, способствует </a:t>
            </a: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</a:rPr>
              <a:t> гармоничному </a:t>
            </a:r>
            <a:r>
              <a:rPr lang="ru-RU" b="1" dirty="0">
                <a:solidFill>
                  <a:schemeClr val="accent5">
                    <a:lumMod val="50000"/>
                  </a:schemeClr>
                </a:solidFill>
              </a:rPr>
              <a:t>развитию личности..</a:t>
            </a:r>
          </a:p>
          <a:p>
            <a:pPr algn="l"/>
            <a:r>
              <a:rPr lang="ru-RU" b="1" dirty="0">
                <a:solidFill>
                  <a:schemeClr val="accent5">
                    <a:lumMod val="50000"/>
                  </a:schemeClr>
                </a:solidFill>
              </a:rPr>
              <a:t>Приобщение детей к исследовательской деятельности  является </a:t>
            </a:r>
          </a:p>
          <a:p>
            <a:pPr algn="l"/>
            <a:r>
              <a:rPr lang="ru-RU" b="1" dirty="0">
                <a:solidFill>
                  <a:schemeClr val="accent5">
                    <a:lumMod val="50000"/>
                  </a:schemeClr>
                </a:solidFill>
              </a:rPr>
              <a:t>Средством формирования у них любознательности, интереса и бережного  отношения к природным богатством.</a:t>
            </a:r>
          </a:p>
        </p:txBody>
      </p:sp>
    </p:spTree>
    <p:extLst>
      <p:ext uri="{BB962C8B-B14F-4D97-AF65-F5344CB8AC3E}">
        <p14:creationId xmlns:p14="http://schemas.microsoft.com/office/powerpoint/2010/main" xmlns="" val="9722631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 descr="https://im2-tub-ru.yandex.net/i?id=169db28dbb4f55860a302dc00c864f4f&amp;n=33&amp;h=215&amp;w=286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3999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378498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23528" y="692696"/>
            <a:ext cx="828092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 smtClean="0">
                <a:solidFill>
                  <a:schemeClr val="accent5">
                    <a:lumMod val="50000"/>
                  </a:schemeClr>
                </a:solidFill>
              </a:rPr>
              <a:t>Цель : </a:t>
            </a:r>
          </a:p>
          <a:p>
            <a:r>
              <a:rPr lang="ru-RU" sz="2400" b="1" i="1" dirty="0" smtClean="0">
                <a:solidFill>
                  <a:schemeClr val="accent5">
                    <a:lumMod val="50000"/>
                  </a:schemeClr>
                </a:solidFill>
              </a:rPr>
              <a:t>развитие </a:t>
            </a:r>
            <a:r>
              <a:rPr lang="ru-RU" sz="2400" b="1" i="1" dirty="0">
                <a:solidFill>
                  <a:schemeClr val="accent5">
                    <a:lumMod val="50000"/>
                  </a:schemeClr>
                </a:solidFill>
              </a:rPr>
              <a:t>у ребёнка собственного представления о себе; </a:t>
            </a:r>
            <a:endParaRPr lang="ru-RU" sz="2400" b="1" i="1" dirty="0" smtClean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ru-RU" sz="2400" b="1" i="1" dirty="0" smtClean="0">
                <a:solidFill>
                  <a:schemeClr val="accent5">
                    <a:lumMod val="50000"/>
                  </a:schemeClr>
                </a:solidFill>
              </a:rPr>
              <a:t>преодоление </a:t>
            </a:r>
            <a:r>
              <a:rPr lang="ru-RU" sz="2400" b="1" i="1" dirty="0">
                <a:solidFill>
                  <a:schemeClr val="accent5">
                    <a:lumMod val="50000"/>
                  </a:schemeClr>
                </a:solidFill>
              </a:rPr>
              <a:t>трудностей в коммуникативных навыках; </a:t>
            </a:r>
            <a:endParaRPr lang="ru-RU" sz="2400" b="1" i="1" dirty="0" smtClean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ru-RU" sz="2400" b="1" i="1" dirty="0" err="1" smtClean="0">
                <a:solidFill>
                  <a:schemeClr val="accent5">
                    <a:lumMod val="50000"/>
                  </a:schemeClr>
                </a:solidFill>
              </a:rPr>
              <a:t>психокоррекция</a:t>
            </a:r>
            <a:r>
              <a:rPr lang="ru-RU" sz="2400" b="1" i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2400" b="1" i="1" dirty="0">
                <a:solidFill>
                  <a:schemeClr val="accent5">
                    <a:lumMod val="50000"/>
                  </a:schemeClr>
                </a:solidFill>
              </a:rPr>
              <a:t>невротических и эмоциональных расстройств; </a:t>
            </a:r>
            <a:r>
              <a:rPr lang="ru-RU" sz="2400" b="1" i="1" dirty="0" err="1">
                <a:solidFill>
                  <a:schemeClr val="accent5">
                    <a:lumMod val="50000"/>
                  </a:schemeClr>
                </a:solidFill>
              </a:rPr>
              <a:t>психопрофилактика</a:t>
            </a:r>
            <a:r>
              <a:rPr lang="ru-RU" sz="2400" b="1" i="1" dirty="0">
                <a:solidFill>
                  <a:schemeClr val="accent5">
                    <a:lumMod val="50000"/>
                  </a:schemeClr>
                </a:solidFill>
              </a:rPr>
              <a:t> конфликтности, тревожности; </a:t>
            </a:r>
            <a:endParaRPr lang="ru-RU" sz="2400" b="1" i="1" dirty="0" smtClean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ru-RU" sz="2400" b="1" i="1" dirty="0" smtClean="0">
                <a:solidFill>
                  <a:schemeClr val="accent5">
                    <a:lumMod val="50000"/>
                  </a:schemeClr>
                </a:solidFill>
              </a:rPr>
              <a:t>оптимизация </a:t>
            </a:r>
            <a:r>
              <a:rPr lang="ru-RU" sz="2400" b="1" i="1" dirty="0">
                <a:solidFill>
                  <a:schemeClr val="accent5">
                    <a:lumMod val="50000"/>
                  </a:schemeClr>
                </a:solidFill>
              </a:rPr>
              <a:t>психического развития в детском возрасте.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35696" y="3284984"/>
            <a:ext cx="4032448" cy="300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1224304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 descr="https://im2-tub-ru.yandex.net/i?id=169db28dbb4f55860a302dc00c864f4f&amp;n=33&amp;h=215&amp;w=286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243408"/>
            <a:ext cx="9143999" cy="72728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67544" y="58847"/>
            <a:ext cx="8352928" cy="68018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                       Задачи:</a:t>
            </a:r>
          </a:p>
          <a:p>
            <a:r>
              <a:rPr lang="ru-RU" sz="2400" b="1" i="1" dirty="0" smtClean="0">
                <a:solidFill>
                  <a:schemeClr val="accent5">
                    <a:lumMod val="50000"/>
                  </a:schemeClr>
                </a:solidFill>
              </a:rPr>
              <a:t>Образовательные</a:t>
            </a:r>
            <a:r>
              <a:rPr lang="ru-RU" sz="2400" b="1" i="1" dirty="0">
                <a:solidFill>
                  <a:schemeClr val="accent5">
                    <a:lumMod val="50000"/>
                  </a:schemeClr>
                </a:solidFill>
              </a:rPr>
              <a:t>: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2000" b="1" i="1" dirty="0"/>
              <a:t>Сформировать внутреннюю позицию воспитанника, мотивация его на учебную деятельность;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2000" b="1" i="1" dirty="0"/>
              <a:t>Способствовать умению организовывать, планировать свою работу, контролировать и оценивать свои действия;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2000" b="1" i="1" dirty="0"/>
              <a:t>Учить воспринимать и анализировать сообщения.</a:t>
            </a:r>
          </a:p>
          <a:p>
            <a:r>
              <a:rPr lang="ru-RU" sz="2400" b="1" i="1" dirty="0">
                <a:solidFill>
                  <a:schemeClr val="accent5">
                    <a:lumMod val="50000"/>
                  </a:schemeClr>
                </a:solidFill>
              </a:rPr>
              <a:t>Развивающие: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2000" b="1" i="1" dirty="0"/>
              <a:t>Развивать познавательные способности и произвольное внимание детей посредством поисковой деятельности (интерес к камням, умение обследовать их и называть свойства: крепкий, твердый, неровный или гладкий, тяжелый, блестящий, красивый и др.;  дать представление о том, что камни бывают речными и морскими (речные камни имеют разную форму, иногда острые углы; морские камни всегда округлой формы, гладкие), что многие камни очень твердые и прочные, поэтому их широко используют в строительстве</a:t>
            </a:r>
            <a:r>
              <a:rPr lang="ru-RU" sz="2000" b="1" i="1" dirty="0" smtClean="0"/>
              <a:t>).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2000" b="1" i="1" dirty="0"/>
              <a:t>Развивать воображение ребёнка, его речевую активность, кинестетическую чувствительность и мелкую моторику рук.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2000" b="1" i="1" dirty="0"/>
              <a:t>Развивать эмоциональную отзывчивость, любознательность.</a:t>
            </a:r>
          </a:p>
          <a:p>
            <a:pPr marL="285750" indent="-285750">
              <a:buFont typeface="Arial" pitchFamily="34" charset="0"/>
              <a:buChar char="•"/>
            </a:pPr>
            <a:endParaRPr lang="ru-RU" sz="2000" b="1" i="1" dirty="0"/>
          </a:p>
        </p:txBody>
      </p:sp>
    </p:spTree>
    <p:extLst>
      <p:ext uri="{BB962C8B-B14F-4D97-AF65-F5344CB8AC3E}">
        <p14:creationId xmlns:p14="http://schemas.microsoft.com/office/powerpoint/2010/main" xmlns="" val="7935967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196752"/>
            <a:ext cx="8229600" cy="2952328"/>
          </a:xfrm>
        </p:spPr>
        <p:txBody>
          <a:bodyPr>
            <a:noAutofit/>
          </a:bodyPr>
          <a:lstStyle/>
          <a:p>
            <a:pPr algn="l"/>
            <a:r>
              <a:rPr lang="ru-RU" sz="2400" b="1" i="1" dirty="0" err="1">
                <a:solidFill>
                  <a:srgbClr val="002060"/>
                </a:solidFill>
              </a:rPr>
              <a:t>Психокоррекционные</a:t>
            </a:r>
            <a:r>
              <a:rPr lang="ru-RU" sz="2400" b="1" i="1" dirty="0">
                <a:solidFill>
                  <a:srgbClr val="002060"/>
                </a:solidFill>
              </a:rPr>
              <a:t>:</a:t>
            </a:r>
            <a:r>
              <a:rPr lang="ru-RU" sz="2000" dirty="0"/>
              <a:t/>
            </a:r>
            <a:br>
              <a:rPr lang="ru-RU" sz="2000" dirty="0"/>
            </a:br>
            <a:r>
              <a:rPr lang="ru-RU" sz="2400" b="1" i="1" dirty="0"/>
              <a:t>Снижение уровня нарушений эмоционально-волевой сферы посредствам </a:t>
            </a:r>
            <a:r>
              <a:rPr lang="ru-RU" sz="2400" b="1" i="1" dirty="0" err="1"/>
              <a:t>камнетерапии</a:t>
            </a:r>
            <a:r>
              <a:rPr lang="ru-RU" sz="2400" b="1" i="1" dirty="0"/>
              <a:t>.</a:t>
            </a:r>
            <a:br>
              <a:rPr lang="ru-RU" sz="2400" b="1" i="1" dirty="0"/>
            </a:br>
            <a:r>
              <a:rPr lang="ru-RU" sz="2400" b="1" i="1" dirty="0"/>
              <a:t>Развитие конструктивных поведенческих реакций.</a:t>
            </a:r>
            <a:br>
              <a:rPr lang="ru-RU" sz="2400" b="1" i="1" dirty="0"/>
            </a:br>
            <a:r>
              <a:rPr lang="ru-RU" sz="2400" b="1" i="1" dirty="0"/>
              <a:t>Формирование способности эмоционального саморегулирования.</a:t>
            </a:r>
            <a:br>
              <a:rPr lang="ru-RU" sz="2400" b="1" i="1" dirty="0"/>
            </a:br>
            <a:r>
              <a:rPr lang="ru-RU" sz="2400" b="1" i="1" dirty="0"/>
              <a:t>Вызвать положительные эмоции, связанные с новыми впечатлениями</a:t>
            </a:r>
            <a:r>
              <a:rPr lang="ru-RU" sz="2000" dirty="0"/>
              <a:t>;</a:t>
            </a: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87824" y="4077072"/>
            <a:ext cx="3341687" cy="2236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1719700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457200" y="1600200"/>
          <a:ext cx="8229600" cy="4857750"/>
        </p:xfrm>
        <a:graphic>
          <a:graphicData uri="http://schemas.openxmlformats.org/drawingml/2006/table">
            <a:tbl>
              <a:tblPr/>
              <a:tblGrid>
                <a:gridCol w="2743200"/>
                <a:gridCol w="2743200"/>
                <a:gridCol w="2743200"/>
              </a:tblGrid>
              <a:tr h="57915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Что мы знаем о камнях?</a:t>
                      </a: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</a:p>
                  </a:txBody>
                  <a:tcPr marT="45723" marB="45723" horzOverflow="overflow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Что мы хотим узнать?</a:t>
                      </a:r>
                      <a:r>
                        <a:rPr kumimoji="0" lang="ru-RU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Где узнать ответы на ваши вопросы?</a:t>
                      </a: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7859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*Камни твердые, а еще они разные.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* Из них делают дома, дворцы, мосты и для опытов.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*Из них делают браслеты, бусы и берут для изучения.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*Бывают каменные дороги и стены.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*Из них делают колонны, серьги.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* Я знаю мрамор, из него бывают ступеньки и чаша. Я видела в музеи.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* Я знаю гранит. Он есть у меня дома.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* У меня дома есть каменная фигурка.</a:t>
                      </a:r>
                    </a:p>
                  </a:txBody>
                  <a:tcPr marT="45723" marB="45723" horzOverflow="overflow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*Почему камни бывают красивые и блестящие?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*Как из них делают драгоценности?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*Какие бывают камни?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*Как появились камни?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*Как из камней получают украшения?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*Почему камни такие разные?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Откуда взялись камни?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Почему камни такие разные?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*Спрошу у мамы и папы.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*Расскажет воспитатель.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*Нужно посмотреть в книжке.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*Есть все в компьютере.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*Посмотреть в журнале.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*Найти картинки про камни.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64389058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305" y="-31998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83568" y="692697"/>
            <a:ext cx="4551585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r>
              <a:rPr lang="ru-RU" sz="2400" b="1" i="1" dirty="0" smtClean="0">
                <a:solidFill>
                  <a:srgbClr val="002060"/>
                </a:solidFill>
              </a:rPr>
              <a:t>Знакомство </a:t>
            </a:r>
            <a:r>
              <a:rPr lang="ru-RU" sz="2400" b="1" i="1" dirty="0">
                <a:solidFill>
                  <a:srgbClr val="002060"/>
                </a:solidFill>
              </a:rPr>
              <a:t>с камнем: счёт, раскладывание по цвету и </a:t>
            </a:r>
            <a:r>
              <a:rPr lang="ru-RU" sz="2400" b="1" i="1" dirty="0" smtClean="0">
                <a:solidFill>
                  <a:srgbClr val="002060"/>
                </a:solidFill>
              </a:rPr>
              <a:t>форме.</a:t>
            </a:r>
            <a:endParaRPr lang="ru-RU" sz="2400" b="1" i="1" dirty="0">
              <a:solidFill>
                <a:srgbClr val="002060"/>
              </a:solidFill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03648" y="3787650"/>
            <a:ext cx="3385368" cy="2236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35153" y="3787650"/>
            <a:ext cx="3432175" cy="2236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52120" y="1315584"/>
            <a:ext cx="3015208" cy="2304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9806574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51520" y="692696"/>
            <a:ext cx="756084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/>
              <a:t> </a:t>
            </a:r>
            <a:r>
              <a:rPr lang="ru-RU" sz="2400" b="1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Игры с камешками стимулируют и выравнивают эмоциональный фон. Помогают преодолевать трудности в коммуникативных навыках и </a:t>
            </a:r>
            <a:r>
              <a:rPr lang="ru-RU" sz="2400" b="1" i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эмпатии</a:t>
            </a:r>
            <a:r>
              <a:rPr lang="ru-RU" sz="2400" b="1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у </a:t>
            </a:r>
            <a:r>
              <a:rPr lang="ru-RU" sz="2400" b="1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детей.</a:t>
            </a:r>
          </a:p>
          <a:p>
            <a:r>
              <a:rPr lang="ru-RU" sz="2400" b="1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Игры:</a:t>
            </a:r>
          </a:p>
          <a:p>
            <a:r>
              <a:rPr lang="ru-RU" sz="2000" b="1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«</a:t>
            </a:r>
            <a:r>
              <a:rPr lang="ru-RU" sz="2400" b="1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Разложи камушки»</a:t>
            </a:r>
          </a:p>
          <a:p>
            <a:r>
              <a:rPr lang="ru-RU" sz="2400" b="1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«Разложите </a:t>
            </a:r>
            <a:r>
              <a:rPr lang="ru-RU" sz="2400" b="1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камушки </a:t>
            </a:r>
            <a:r>
              <a:rPr lang="ru-RU" sz="2400" b="1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дорожками»</a:t>
            </a:r>
          </a:p>
          <a:p>
            <a:r>
              <a:rPr lang="ru-RU" sz="2400" b="1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«Разложи </a:t>
            </a:r>
            <a:r>
              <a:rPr lang="ru-RU" sz="2400" b="1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камушки по </a:t>
            </a:r>
            <a:r>
              <a:rPr lang="ru-RU" sz="2400" b="1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бутылочкам»</a:t>
            </a:r>
          </a:p>
          <a:p>
            <a:r>
              <a:rPr lang="ru-RU" sz="2400" b="1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«Волшебный мешочек»</a:t>
            </a:r>
          </a:p>
          <a:p>
            <a:r>
              <a:rPr lang="ru-RU" sz="2400" b="1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«Найди пару»</a:t>
            </a:r>
          </a:p>
          <a:p>
            <a:r>
              <a:rPr lang="ru-RU" sz="2400" b="1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«Составь букву»</a:t>
            </a:r>
          </a:p>
          <a:p>
            <a:r>
              <a:rPr lang="ru-RU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«Собери бусы»</a:t>
            </a:r>
            <a:endParaRPr lang="ru-RU" sz="2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2050" name="Picture 2" descr="F:\камни\IMG0006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3717032"/>
            <a:ext cx="3672408" cy="233975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64540155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379</TotalTime>
  <Words>616</Words>
  <Application>Microsoft Office PowerPoint</Application>
  <PresentationFormat>Экран (4:3)</PresentationFormat>
  <Paragraphs>67</Paragraphs>
  <Slides>14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Тема Office</vt:lpstr>
      <vt:lpstr>     Волшебные камни</vt:lpstr>
      <vt:lpstr> Натуральные камни – это не просто красиво, но еще и целебно! …От персидского «фирюза», что означает, камень счастья.  </vt:lpstr>
      <vt:lpstr>Слайд 3</vt:lpstr>
      <vt:lpstr>         </vt:lpstr>
      <vt:lpstr>Слайд 5</vt:lpstr>
      <vt:lpstr>Психокоррекционные: Снижение уровня нарушений эмоционально-волевой сферы посредствам камнетерапии. Развитие конструктивных поведенческих реакций. Формирование способности эмоционального саморегулирования. Вызвать положительные эмоции, связанные с новыми впечатлениями;</vt:lpstr>
      <vt:lpstr>Слайд 7</vt:lpstr>
      <vt:lpstr>Слайд 8</vt:lpstr>
      <vt:lpstr>Слайд 9</vt:lpstr>
      <vt:lpstr>Слайд 10</vt:lpstr>
      <vt:lpstr>Слайд 11</vt:lpstr>
      <vt:lpstr>Слайд 12</vt:lpstr>
      <vt:lpstr> А лучший отдых – это в горах. Там спокойно, тепло и уютно. Это то место, где можно отдохнуть душой, восстановить утраченные силы, запастись положительной энергией.</vt:lpstr>
      <vt:lpstr>Для всех камень синоним чего-то крепкого, нерушимого, защищаемого!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cp:lastModifiedBy>ДОМ</cp:lastModifiedBy>
  <cp:revision>17</cp:revision>
  <dcterms:modified xsi:type="dcterms:W3CDTF">2016-03-01T10:04:22Z</dcterms:modified>
</cp:coreProperties>
</file>